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5"/>
  </p:notesMasterIdLst>
  <p:sldIdLst>
    <p:sldId id="287" r:id="rId5"/>
    <p:sldId id="291" r:id="rId6"/>
    <p:sldId id="292" r:id="rId7"/>
    <p:sldId id="294" r:id="rId8"/>
    <p:sldId id="386" r:id="rId9"/>
    <p:sldId id="293" r:id="rId10"/>
    <p:sldId id="262" r:id="rId11"/>
    <p:sldId id="355" r:id="rId12"/>
    <p:sldId id="358" r:id="rId13"/>
    <p:sldId id="367" r:id="rId14"/>
    <p:sldId id="369" r:id="rId15"/>
    <p:sldId id="370" r:id="rId16"/>
    <p:sldId id="371" r:id="rId17"/>
    <p:sldId id="372" r:id="rId18"/>
    <p:sldId id="373" r:id="rId19"/>
    <p:sldId id="379" r:id="rId20"/>
    <p:sldId id="376" r:id="rId21"/>
    <p:sldId id="377" r:id="rId22"/>
    <p:sldId id="378" r:id="rId23"/>
    <p:sldId id="387" r:id="rId24"/>
    <p:sldId id="380" r:id="rId25"/>
    <p:sldId id="381" r:id="rId26"/>
    <p:sldId id="383" r:id="rId27"/>
    <p:sldId id="384" r:id="rId28"/>
    <p:sldId id="385" r:id="rId29"/>
    <p:sldId id="382" r:id="rId30"/>
    <p:sldId id="374" r:id="rId31"/>
    <p:sldId id="375" r:id="rId32"/>
    <p:sldId id="388" r:id="rId33"/>
    <p:sldId id="318" r:id="rId3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3429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17145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057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24003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2743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B0582-E445-4628-B08A-6D0C0408EFD6}" v="196" dt="2022-11-14T14:22:03.95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4CE"/>
          </a:solidFill>
        </a:fill>
      </a:tcStyle>
    </a:wholeTbl>
    <a:band2H>
      <a:tcTxStyle/>
      <a:tcStyle>
        <a:tcBdr/>
        <a:fill>
          <a:solidFill>
            <a:srgbClr val="FFEB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DFD9"/>
          </a:solidFill>
        </a:fill>
      </a:tcStyle>
    </a:wholeTbl>
    <a:band2H>
      <a:tcTxStyle/>
      <a:tcStyle>
        <a:tcBdr/>
        <a:fill>
          <a:solidFill>
            <a:srgbClr val="FAF0E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CFC"/>
          </a:solidFill>
        </a:fill>
      </a:tcStyle>
    </a:wholeTbl>
    <a:band2H>
      <a:tcTxStyle/>
      <a:tcStyle>
        <a:tcBdr/>
        <a:fill>
          <a:solidFill>
            <a:srgbClr val="FCF6FD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irdre Kilbride" userId="c5a8900d-63fa-4707-9ef3-ae5b472ddefe" providerId="ADAL" clId="{0B8B0582-E445-4628-B08A-6D0C0408EFD6}"/>
    <pc:docChg chg="modSld">
      <pc:chgData name="Deirdre Kilbride" userId="c5a8900d-63fa-4707-9ef3-ae5b472ddefe" providerId="ADAL" clId="{0B8B0582-E445-4628-B08A-6D0C0408EFD6}" dt="2022-11-14T14:22:03.955" v="191" actId="1036"/>
      <pc:docMkLst>
        <pc:docMk/>
      </pc:docMkLst>
      <pc:sldChg chg="modSp mod">
        <pc:chgData name="Deirdre Kilbride" userId="c5a8900d-63fa-4707-9ef3-ae5b472ddefe" providerId="ADAL" clId="{0B8B0582-E445-4628-B08A-6D0C0408EFD6}" dt="2022-11-14T14:22:03.955" v="191" actId="1036"/>
        <pc:sldMkLst>
          <pc:docMk/>
          <pc:sldMk cId="0" sldId="257"/>
        </pc:sldMkLst>
        <pc:spChg chg="mod">
          <ac:chgData name="Deirdre Kilbride" userId="c5a8900d-63fa-4707-9ef3-ae5b472ddefe" providerId="ADAL" clId="{0B8B0582-E445-4628-B08A-6D0C0408EFD6}" dt="2022-11-14T14:19:46.839" v="55" actId="1036"/>
          <ac:spMkLst>
            <pc:docMk/>
            <pc:sldMk cId="0" sldId="257"/>
            <ac:spMk id="15" creationId="{E2E2F273-C5B9-EBAA-68C6-324FA840015C}"/>
          </ac:spMkLst>
        </pc:spChg>
        <pc:spChg chg="mod">
          <ac:chgData name="Deirdre Kilbride" userId="c5a8900d-63fa-4707-9ef3-ae5b472ddefe" providerId="ADAL" clId="{0B8B0582-E445-4628-B08A-6D0C0408EFD6}" dt="2022-11-14T14:18:36.571" v="12" actId="1037"/>
          <ac:spMkLst>
            <pc:docMk/>
            <pc:sldMk cId="0" sldId="257"/>
            <ac:spMk id="16" creationId="{2F00E8E8-4D6B-DA55-3734-AFFF60AC36DD}"/>
          </ac:spMkLst>
        </pc:spChg>
        <pc:spChg chg="mod">
          <ac:chgData name="Deirdre Kilbride" userId="c5a8900d-63fa-4707-9ef3-ae5b472ddefe" providerId="ADAL" clId="{0B8B0582-E445-4628-B08A-6D0C0408EFD6}" dt="2022-11-14T14:21:02.681" v="174" actId="1038"/>
          <ac:spMkLst>
            <pc:docMk/>
            <pc:sldMk cId="0" sldId="257"/>
            <ac:spMk id="436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21:09.587" v="175" actId="1076"/>
          <ac:spMkLst>
            <pc:docMk/>
            <pc:sldMk cId="0" sldId="257"/>
            <ac:spMk id="437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19:28.927" v="18" actId="1036"/>
          <ac:spMkLst>
            <pc:docMk/>
            <pc:sldMk cId="0" sldId="257"/>
            <ac:spMk id="438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20:43.230" v="151" actId="1036"/>
          <ac:spMkLst>
            <pc:docMk/>
            <pc:sldMk cId="0" sldId="257"/>
            <ac:spMk id="439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20:09.912" v="93" actId="1036"/>
          <ac:spMkLst>
            <pc:docMk/>
            <pc:sldMk cId="0" sldId="257"/>
            <ac:spMk id="440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22:03.955" v="191" actId="1036"/>
          <ac:spMkLst>
            <pc:docMk/>
            <pc:sldMk cId="0" sldId="257"/>
            <ac:spMk id="441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21:44.355" v="187" actId="1036"/>
          <ac:spMkLst>
            <pc:docMk/>
            <pc:sldMk cId="0" sldId="257"/>
            <ac:spMk id="442" creationId="{00000000-0000-0000-0000-000000000000}"/>
          </ac:spMkLst>
        </pc:spChg>
        <pc:spChg chg="mod">
          <ac:chgData name="Deirdre Kilbride" userId="c5a8900d-63fa-4707-9ef3-ae5b472ddefe" providerId="ADAL" clId="{0B8B0582-E445-4628-B08A-6D0C0408EFD6}" dt="2022-11-14T14:21:26.506" v="182" actId="1038"/>
          <ac:spMkLst>
            <pc:docMk/>
            <pc:sldMk cId="0" sldId="257"/>
            <ac:spMk id="443" creationId="{00000000-0000-0000-0000-000000000000}"/>
          </ac:spMkLst>
        </pc:spChg>
        <pc:spChg chg="mod ord">
          <ac:chgData name="Deirdre Kilbride" userId="c5a8900d-63fa-4707-9ef3-ae5b472ddefe" providerId="ADAL" clId="{0B8B0582-E445-4628-B08A-6D0C0408EFD6}" dt="2022-11-14T14:20:21.633" v="111" actId="167"/>
          <ac:spMkLst>
            <pc:docMk/>
            <pc:sldMk cId="0" sldId="257"/>
            <ac:spMk id="44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9" name="Shape 4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894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7524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608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10DB92F-1664-2443-AAD1-5A59E42646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000" y="1116000"/>
            <a:ext cx="2088000" cy="208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0F5C43-FBA2-6047-B70F-64D3A99E8EB3}"/>
              </a:ext>
            </a:extLst>
          </p:cNvPr>
          <p:cNvCxnSpPr/>
          <p:nvPr userDrawn="1"/>
        </p:nvCxnSpPr>
        <p:spPr>
          <a:xfrm>
            <a:off x="216000" y="4554000"/>
            <a:ext cx="87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24998F3-A8FA-A343-84EB-AB3AEB19ECAF}"/>
              </a:ext>
            </a:extLst>
          </p:cNvPr>
          <p:cNvSpPr txBox="1"/>
          <p:nvPr userDrawn="1"/>
        </p:nvSpPr>
        <p:spPr>
          <a:xfrm>
            <a:off x="0" y="-380003"/>
            <a:ext cx="432000" cy="252000"/>
          </a:xfrm>
          <a:prstGeom prst="rect">
            <a:avLst/>
          </a:prstGeom>
          <a:solidFill>
            <a:schemeClr val="accent2"/>
          </a:solidFill>
        </p:spPr>
        <p:txBody>
          <a:bodyPr wrap="square" lIns="72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nl-NL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B5C631-4394-3B4A-B3E7-72F98E6B0EB1}"/>
              </a:ext>
            </a:extLst>
          </p:cNvPr>
          <p:cNvSpPr txBox="1"/>
          <p:nvPr userDrawn="1"/>
        </p:nvSpPr>
        <p:spPr>
          <a:xfrm>
            <a:off x="556759" y="-380003"/>
            <a:ext cx="2880000" cy="259293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36000" rIns="36000" bIns="3600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b="1" noProof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929E44-B251-B46B-6CC2-A5E573945C2B}"/>
              </a:ext>
            </a:extLst>
          </p:cNvPr>
          <p:cNvSpPr txBox="1"/>
          <p:nvPr userDrawn="1"/>
        </p:nvSpPr>
        <p:spPr>
          <a:xfrm>
            <a:off x="1869850" y="4600960"/>
            <a:ext cx="651326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University</a:t>
            </a:r>
          </a:p>
          <a:p>
            <a:pPr algn="l"/>
            <a:r>
              <a:rPr lang="en-GB" sz="750" noProof="1"/>
              <a:t>College</a:t>
            </a:r>
          </a:p>
          <a:p>
            <a:pPr algn="l"/>
            <a:r>
              <a:rPr lang="en-GB" sz="750" noProof="1"/>
              <a:t>Dublin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08D8A9-0F6D-C60F-F85E-98A5A280FFDD}"/>
              </a:ext>
            </a:extLst>
          </p:cNvPr>
          <p:cNvSpPr txBox="1"/>
          <p:nvPr userDrawn="1"/>
        </p:nvSpPr>
        <p:spPr>
          <a:xfrm>
            <a:off x="3471220" y="4606404"/>
            <a:ext cx="633173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Helsingin</a:t>
            </a:r>
          </a:p>
          <a:p>
            <a:pPr algn="l"/>
            <a:r>
              <a:rPr lang="en-GB" sz="750" noProof="1"/>
              <a:t>yliopisto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6C895C-C9D4-F39B-F1B2-25BE08057B55}"/>
              </a:ext>
            </a:extLst>
          </p:cNvPr>
          <p:cNvSpPr txBox="1"/>
          <p:nvPr userDrawn="1"/>
        </p:nvSpPr>
        <p:spPr>
          <a:xfrm>
            <a:off x="5001092" y="4605716"/>
            <a:ext cx="726141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Uniwersytet </a:t>
            </a:r>
          </a:p>
          <a:p>
            <a:pPr algn="l"/>
            <a:r>
              <a:rPr lang="en-GB" sz="750" noProof="1"/>
              <a:t>Jagielloński </a:t>
            </a:r>
          </a:p>
          <a:p>
            <a:pPr algn="l"/>
            <a:r>
              <a:rPr lang="en-GB" sz="750" noProof="1"/>
              <a:t>w Krakowie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E8ADE5-F831-BA44-E959-115EF8DB83A8}"/>
              </a:ext>
            </a:extLst>
          </p:cNvPr>
          <p:cNvSpPr txBox="1"/>
          <p:nvPr userDrawn="1"/>
        </p:nvSpPr>
        <p:spPr>
          <a:xfrm>
            <a:off x="6579449" y="4606589"/>
            <a:ext cx="775602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Universidad </a:t>
            </a:r>
          </a:p>
          <a:p>
            <a:pPr algn="l"/>
            <a:r>
              <a:rPr lang="en-GB" sz="750" noProof="1"/>
              <a:t>Complutense de Madrid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F8268B-4063-A74D-D591-8E27D38A1A23}"/>
              </a:ext>
            </a:extLst>
          </p:cNvPr>
          <p:cNvSpPr txBox="1"/>
          <p:nvPr userDrawn="1"/>
        </p:nvSpPr>
        <p:spPr>
          <a:xfrm>
            <a:off x="8216226" y="4607463"/>
            <a:ext cx="633174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Universität</a:t>
            </a:r>
          </a:p>
          <a:p>
            <a:pPr algn="l"/>
            <a:r>
              <a:rPr lang="en-GB" sz="750" noProof="1"/>
              <a:t>Zürich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DBDED9-C7F2-CDC3-EF18-7E5444FD4820}"/>
              </a:ext>
            </a:extLst>
          </p:cNvPr>
          <p:cNvSpPr txBox="1"/>
          <p:nvPr userDrawn="1"/>
        </p:nvSpPr>
        <p:spPr>
          <a:xfrm>
            <a:off x="162953" y="4598999"/>
            <a:ext cx="880656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Freie Universität </a:t>
            </a:r>
          </a:p>
          <a:p>
            <a:pPr algn="l"/>
            <a:r>
              <a:rPr lang="en-GB" sz="750" noProof="1"/>
              <a:t>Berlin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DA50E1-9174-88F9-F1B2-B423E6AE73EC}"/>
              </a:ext>
            </a:extLst>
          </p:cNvPr>
          <p:cNvSpPr txBox="1"/>
          <p:nvPr userDrawn="1"/>
        </p:nvSpPr>
        <p:spPr>
          <a:xfrm>
            <a:off x="860341" y="4063703"/>
            <a:ext cx="1086018" cy="438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Alma Mater </a:t>
            </a:r>
          </a:p>
          <a:p>
            <a:pPr algn="l"/>
            <a:r>
              <a:rPr lang="en-GB" sz="750" noProof="1"/>
              <a:t>Studiorum Universitá </a:t>
            </a:r>
          </a:p>
          <a:p>
            <a:pPr algn="l"/>
            <a:r>
              <a:rPr lang="en-GB" sz="750" noProof="1"/>
              <a:t>di Bologna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49C5FB-A7BC-17E7-3450-1F8385ABF98E}"/>
              </a:ext>
            </a:extLst>
          </p:cNvPr>
          <p:cNvSpPr txBox="1"/>
          <p:nvPr userDrawn="1"/>
        </p:nvSpPr>
        <p:spPr>
          <a:xfrm>
            <a:off x="2573477" y="4179120"/>
            <a:ext cx="824506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The University</a:t>
            </a:r>
          </a:p>
          <a:p>
            <a:pPr algn="l"/>
            <a:r>
              <a:rPr lang="en-GB" sz="750" noProof="1"/>
              <a:t>of Edinburgh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6BACB8-81BC-655E-C4C9-759E0DBA7412}"/>
              </a:ext>
            </a:extLst>
          </p:cNvPr>
          <p:cNvSpPr txBox="1"/>
          <p:nvPr userDrawn="1"/>
        </p:nvSpPr>
        <p:spPr>
          <a:xfrm>
            <a:off x="4245565" y="4185730"/>
            <a:ext cx="673339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Universiteit</a:t>
            </a:r>
          </a:p>
          <a:p>
            <a:pPr algn="l"/>
            <a:r>
              <a:rPr lang="en-GB" sz="750" noProof="1"/>
              <a:t>Leiden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43045D-B2A0-E108-4A4E-DF5C56CEF185}"/>
              </a:ext>
            </a:extLst>
          </p:cNvPr>
          <p:cNvSpPr txBox="1"/>
          <p:nvPr userDrawn="1"/>
        </p:nvSpPr>
        <p:spPr>
          <a:xfrm>
            <a:off x="5825209" y="4282994"/>
            <a:ext cx="67333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KU Leuven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2975F5-DD3A-7916-3B66-9BCF284E07C2}"/>
              </a:ext>
            </a:extLst>
          </p:cNvPr>
          <p:cNvSpPr txBox="1"/>
          <p:nvPr userDrawn="1"/>
        </p:nvSpPr>
        <p:spPr>
          <a:xfrm>
            <a:off x="7207120" y="4174357"/>
            <a:ext cx="1067060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750" noProof="1"/>
              <a:t>Université Paris 1  Panthéon-Sorbonne</a:t>
            </a:r>
          </a:p>
        </p:txBody>
      </p:sp>
    </p:spTree>
    <p:extLst>
      <p:ext uri="{BB962C8B-B14F-4D97-AF65-F5344CB8AC3E}">
        <p14:creationId xmlns:p14="http://schemas.microsoft.com/office/powerpoint/2010/main" val="305759401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5">
          <p15:clr>
            <a:srgbClr val="FBAE40"/>
          </p15:clr>
        </p15:guide>
        <p15:guide id="4" pos="3878">
          <p15:clr>
            <a:srgbClr val="FBAE40"/>
          </p15:clr>
        </p15:guide>
        <p15:guide id="5" pos="1383">
          <p15:clr>
            <a:srgbClr val="FBAE40"/>
          </p15:clr>
        </p15:guide>
        <p15:guide id="6" pos="1882">
          <p15:clr>
            <a:srgbClr val="FBAE40"/>
          </p15:clr>
        </p15:guide>
        <p15:guide id="7" pos="2880">
          <p15:clr>
            <a:srgbClr val="FBAE40"/>
          </p15:clr>
        </p15:guide>
        <p15:guide id="8" pos="5760">
          <p15:clr>
            <a:srgbClr val="FBAE40"/>
          </p15:clr>
        </p15:guide>
        <p15:guide id="9" orient="horz" pos="2935">
          <p15:clr>
            <a:srgbClr val="FBAE40"/>
          </p15:clr>
        </p15:guide>
        <p15:guide id="10" orient="horz" pos="2799">
          <p15:clr>
            <a:srgbClr val="FBAE40"/>
          </p15:clr>
        </p15:guide>
        <p15:guide id="11" pos="4876">
          <p15:clr>
            <a:srgbClr val="FBAE40"/>
          </p15:clr>
        </p15:guide>
        <p15:guide id="12" pos="4377">
          <p15:clr>
            <a:srgbClr val="FBAE40"/>
          </p15:clr>
        </p15:guide>
        <p15:guide id="13">
          <p15:clr>
            <a:srgbClr val="FBAE40"/>
          </p15:clr>
        </p15:guide>
        <p15:guide id="14" pos="2381">
          <p15:clr>
            <a:srgbClr val="FBAE40"/>
          </p15:clr>
        </p15:guide>
        <p15:guide id="15" pos="3379">
          <p15:clr>
            <a:srgbClr val="FBAE40"/>
          </p15:clr>
        </p15:guide>
        <p15:guide id="17" pos="5375">
          <p15:clr>
            <a:srgbClr val="FBAE40"/>
          </p15:clr>
        </p15:guide>
        <p15:guide id="18" pos="8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 lar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215999" y="144000"/>
            <a:ext cx="6480001" cy="576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215999" y="971859"/>
            <a:ext cx="5400001" cy="3564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</a:lvl1pPr>
            <a:lvl2pPr marL="0" indent="342900">
              <a:buSzTx/>
              <a:buFontTx/>
              <a:buNone/>
            </a:lvl2pPr>
            <a:lvl3pPr marL="0" indent="685800">
              <a:buSzTx/>
              <a:buFontTx/>
              <a:buNone/>
            </a:lvl3pPr>
            <a:lvl4pPr marL="0" indent="1028700">
              <a:buSzTx/>
              <a:buFontTx/>
              <a:buNone/>
            </a:lvl4pPr>
            <a:lvl5pPr marL="0" indent="137160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TextBox 7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6</a:t>
            </a:r>
          </a:p>
        </p:txBody>
      </p:sp>
      <p:sp>
        <p:nvSpPr>
          <p:cNvPr id="99" name="TextBox 8"/>
          <p:cNvSpPr txBox="1"/>
          <p:nvPr/>
        </p:nvSpPr>
        <p:spPr>
          <a:xfrm>
            <a:off x="556758" y="-380003"/>
            <a:ext cx="2880001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Title and text large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bullets lar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215999" y="144000"/>
            <a:ext cx="6480001" cy="576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/>
          </p:nvPr>
        </p:nvSpPr>
        <p:spPr>
          <a:xfrm>
            <a:off x="215999" y="971999"/>
            <a:ext cx="5400001" cy="35641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0" name="TextBox 6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7</a:t>
            </a:r>
          </a:p>
        </p:txBody>
      </p:sp>
      <p:sp>
        <p:nvSpPr>
          <p:cNvPr id="111" name="TextBox 7"/>
          <p:cNvSpPr txBox="1"/>
          <p:nvPr/>
        </p:nvSpPr>
        <p:spPr>
          <a:xfrm>
            <a:off x="556758" y="-380003"/>
            <a:ext cx="2880001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Title and bullets large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and picture lar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215999" y="144000"/>
            <a:ext cx="4104989" cy="576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5999" y="971999"/>
            <a:ext cx="4104989" cy="35641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Picture Placeholder 2"/>
          <p:cNvSpPr>
            <a:spLocks noGrp="1"/>
          </p:cNvSpPr>
          <p:nvPr>
            <p:ph type="pic" idx="21"/>
          </p:nvPr>
        </p:nvSpPr>
        <p:spPr>
          <a:xfrm>
            <a:off x="4571998" y="215999"/>
            <a:ext cx="4356002" cy="47124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3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280000" y="215099"/>
            <a:ext cx="648001" cy="64800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1400"/>
            </a:lvl1pPr>
          </a:lstStyle>
          <a:p>
            <a:r>
              <a:t> </a:t>
            </a:r>
          </a:p>
        </p:txBody>
      </p:sp>
      <p:sp>
        <p:nvSpPr>
          <p:cNvPr id="124" name="Text Placeholder 3"/>
          <p:cNvSpPr>
            <a:spLocks noGrp="1"/>
          </p:cNvSpPr>
          <p:nvPr>
            <p:ph type="body" sz="half" idx="23" hasCustomPrompt="1"/>
          </p:nvPr>
        </p:nvSpPr>
        <p:spPr>
          <a:xfrm>
            <a:off x="4571996" y="2761861"/>
            <a:ext cx="4356001" cy="2165640"/>
          </a:xfrm>
          <a:prstGeom prst="rect">
            <a:avLst/>
          </a:prstGeom>
          <a:gradFill>
            <a:gsLst>
              <a:gs pos="0">
                <a:srgbClr val="FFFF80">
                  <a:alpha val="0"/>
                </a:srgbClr>
              </a:gs>
              <a:gs pos="100000">
                <a:srgbClr val="FFFF80"/>
              </a:gs>
            </a:gsLst>
            <a:lin ang="5400000"/>
          </a:gradFill>
        </p:spPr>
        <p:txBody>
          <a:bodyPr>
            <a:normAutofit/>
          </a:bodyPr>
          <a:lstStyle>
            <a:lvl1pPr marL="0" indent="0">
              <a:buSzTx/>
              <a:buFontTx/>
              <a:buNone/>
            </a:lvl1pPr>
          </a:lstStyle>
          <a:p>
            <a:r>
              <a:t> </a:t>
            </a:r>
          </a:p>
        </p:txBody>
      </p:sp>
      <p:sp>
        <p:nvSpPr>
          <p:cNvPr id="125" name="TextBox 9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8</a:t>
            </a:r>
          </a:p>
        </p:txBody>
      </p:sp>
      <p:sp>
        <p:nvSpPr>
          <p:cNvPr id="126" name="TextBox 11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Title, bullets and picture large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 and Cha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itle Text"/>
          <p:cNvSpPr txBox="1">
            <a:spLocks noGrp="1"/>
          </p:cNvSpPr>
          <p:nvPr>
            <p:ph type="title"/>
          </p:nvPr>
        </p:nvSpPr>
        <p:spPr>
          <a:xfrm>
            <a:off x="215999" y="144000"/>
            <a:ext cx="4104989" cy="576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15999" y="971999"/>
            <a:ext cx="4104989" cy="35641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7" name="TextBox 7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12</a:t>
            </a:r>
          </a:p>
        </p:txBody>
      </p:sp>
      <p:sp>
        <p:nvSpPr>
          <p:cNvPr id="178" name="TextBox 8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Title, text and chart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itle Text"/>
          <p:cNvSpPr txBox="1">
            <a:spLocks noGrp="1"/>
          </p:cNvSpPr>
          <p:nvPr>
            <p:ph type="title"/>
          </p:nvPr>
        </p:nvSpPr>
        <p:spPr>
          <a:xfrm>
            <a:off x="1331999" y="1584000"/>
            <a:ext cx="6480001" cy="1440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900"/>
            </a:lvl1pPr>
          </a:lstStyle>
          <a:p>
            <a:r>
              <a:t>Title Text</a:t>
            </a:r>
          </a:p>
        </p:txBody>
      </p:sp>
      <p:sp>
        <p:nvSpPr>
          <p:cNvPr id="25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966196" y="3185999"/>
            <a:ext cx="324001" cy="324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20000" y="3239999"/>
            <a:ext cx="3960001" cy="25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1200"/>
            </a:lvl1pPr>
            <a:lvl2pPr marL="0" indent="342900">
              <a:buSzTx/>
              <a:buFontTx/>
              <a:buNone/>
              <a:defRPr sz="1200"/>
            </a:lvl2pPr>
            <a:lvl3pPr marL="0" indent="685800">
              <a:buSzTx/>
              <a:buFontTx/>
              <a:buNone/>
              <a:defRPr sz="1200"/>
            </a:lvl3pPr>
            <a:lvl4pPr marL="0" indent="1028700">
              <a:buSzTx/>
              <a:buFontTx/>
              <a:buNone/>
              <a:defRPr sz="1200"/>
            </a:lvl4pPr>
            <a:lvl5pPr marL="0" indent="1371600"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5" name="TextBox 7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16</a:t>
            </a:r>
          </a:p>
        </p:txBody>
      </p:sp>
      <p:sp>
        <p:nvSpPr>
          <p:cNvPr id="256" name="TextBox 8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Quote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Title Text"/>
          <p:cNvSpPr txBox="1">
            <a:spLocks noGrp="1"/>
          </p:cNvSpPr>
          <p:nvPr>
            <p:ph type="title"/>
          </p:nvPr>
        </p:nvSpPr>
        <p:spPr>
          <a:xfrm>
            <a:off x="216001" y="144000"/>
            <a:ext cx="6480000" cy="1656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5999" y="2016000"/>
            <a:ext cx="2949179" cy="718235"/>
          </a:xfrm>
          <a:prstGeom prst="rect">
            <a:avLst/>
          </a:prstGeom>
          <a:ln w="6350">
            <a:solidFill>
              <a:srgbClr val="000000"/>
            </a:solidFill>
            <a:round/>
          </a:ln>
        </p:spPr>
        <p:txBody>
          <a:bodyPr anchor="ctr">
            <a:normAutofit/>
          </a:bodyPr>
          <a:lstStyle>
            <a:lvl1pPr marL="0" indent="0" algn="ctr">
              <a:buSzTx/>
              <a:buFontTx/>
              <a:buNone/>
              <a:defRPr sz="1400"/>
            </a:lvl1pPr>
            <a:lvl2pPr marL="0" indent="342900" algn="ctr">
              <a:buSzTx/>
              <a:buFontTx/>
              <a:buNone/>
              <a:defRPr sz="1400"/>
            </a:lvl2pPr>
            <a:lvl3pPr marL="0" indent="685800" algn="ctr">
              <a:buSzTx/>
              <a:buFontTx/>
              <a:buNone/>
              <a:defRPr sz="1400"/>
            </a:lvl3pPr>
            <a:lvl4pPr marL="0" indent="1028700" algn="ctr">
              <a:buSzTx/>
              <a:buFontTx/>
              <a:buNone/>
              <a:defRPr sz="1400"/>
            </a:lvl4pPr>
            <a:lvl5pPr marL="0" indent="1371600" algn="ctr"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2" name="TextBox 3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21</a:t>
            </a:r>
          </a:p>
        </p:txBody>
      </p:sp>
      <p:sp>
        <p:nvSpPr>
          <p:cNvPr id="313" name="TextBox 4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End</a:t>
            </a: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Big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itle Text"/>
          <p:cNvSpPr txBox="1">
            <a:spLocks noGrp="1"/>
          </p:cNvSpPr>
          <p:nvPr>
            <p:ph type="title"/>
          </p:nvPr>
        </p:nvSpPr>
        <p:spPr>
          <a:xfrm>
            <a:off x="216001" y="107999"/>
            <a:ext cx="6480000" cy="1692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3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6001" y="1799999"/>
            <a:ext cx="6480000" cy="324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SzTx/>
              <a:buFontTx/>
              <a:buNone/>
              <a:defRPr sz="1600"/>
            </a:lvl1pPr>
            <a:lvl2pPr marL="0" indent="342900">
              <a:lnSpc>
                <a:spcPct val="110000"/>
              </a:lnSpc>
              <a:buSzTx/>
              <a:buFontTx/>
              <a:buNone/>
              <a:defRPr sz="1600"/>
            </a:lvl2pPr>
            <a:lvl3pPr marL="0" indent="685800">
              <a:lnSpc>
                <a:spcPct val="110000"/>
              </a:lnSpc>
              <a:buSzTx/>
              <a:buFontTx/>
              <a:buNone/>
              <a:defRPr sz="1600"/>
            </a:lvl3pPr>
            <a:lvl4pPr marL="0" indent="1028700">
              <a:lnSpc>
                <a:spcPct val="110000"/>
              </a:lnSpc>
              <a:buSzTx/>
              <a:buFontTx/>
              <a:buNone/>
              <a:defRPr sz="1600"/>
            </a:lvl4pPr>
            <a:lvl5pPr marL="0" indent="1371600">
              <a:lnSpc>
                <a:spcPct val="110000"/>
              </a:lnSpc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4" name="TextBox 3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22</a:t>
            </a:r>
          </a:p>
        </p:txBody>
      </p:sp>
      <p:sp>
        <p:nvSpPr>
          <p:cNvPr id="325" name="TextBox 4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Title Big 1</a:t>
            </a:r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mall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15999"/>
            <a:ext cx="647701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Click to edit Master title  style"/>
          <p:cNvSpPr txBox="1">
            <a:spLocks noGrp="1"/>
          </p:cNvSpPr>
          <p:nvPr>
            <p:ph type="title" hasCustomPrompt="1"/>
          </p:nvPr>
        </p:nvSpPr>
        <p:spPr>
          <a:xfrm>
            <a:off x="216001" y="144000"/>
            <a:ext cx="6480000" cy="1656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Click to edit Master title  style</a:t>
            </a:r>
          </a:p>
        </p:txBody>
      </p:sp>
      <p:sp>
        <p:nvSpPr>
          <p:cNvPr id="3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6001" y="1799999"/>
            <a:ext cx="6480000" cy="324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SzTx/>
              <a:buFontTx/>
              <a:buNone/>
              <a:defRPr sz="1600"/>
            </a:lvl1pPr>
            <a:lvl2pPr marL="0" indent="342900">
              <a:lnSpc>
                <a:spcPct val="110000"/>
              </a:lnSpc>
              <a:buSzTx/>
              <a:buFontTx/>
              <a:buNone/>
              <a:defRPr sz="1600"/>
            </a:lvl2pPr>
            <a:lvl3pPr marL="0" indent="685800">
              <a:lnSpc>
                <a:spcPct val="110000"/>
              </a:lnSpc>
              <a:buSzTx/>
              <a:buFontTx/>
              <a:buNone/>
              <a:defRPr sz="1600"/>
            </a:lvl3pPr>
            <a:lvl4pPr marL="0" indent="1028700">
              <a:lnSpc>
                <a:spcPct val="110000"/>
              </a:lnSpc>
              <a:buSzTx/>
              <a:buFontTx/>
              <a:buNone/>
              <a:defRPr sz="1600"/>
            </a:lvl4pPr>
            <a:lvl5pPr marL="0" indent="1371600">
              <a:lnSpc>
                <a:spcPct val="110000"/>
              </a:lnSpc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TextBox 3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27</a:t>
            </a:r>
          </a:p>
        </p:txBody>
      </p:sp>
      <p:sp>
        <p:nvSpPr>
          <p:cNvPr id="385" name="TextBox 4"/>
          <p:cNvSpPr txBox="1"/>
          <p:nvPr/>
        </p:nvSpPr>
        <p:spPr>
          <a:xfrm>
            <a:off x="556757" y="-380003"/>
            <a:ext cx="2880000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Title Small 1</a:t>
            </a:r>
          </a:p>
        </p:txBody>
      </p:sp>
      <p:sp>
        <p:nvSpPr>
          <p:cNvPr id="3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000" y="1116000"/>
            <a:ext cx="2088001" cy="208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traight Connector 9"/>
          <p:cNvSpPr/>
          <p:nvPr/>
        </p:nvSpPr>
        <p:spPr>
          <a:xfrm>
            <a:off x="215999" y="4553999"/>
            <a:ext cx="8712002" cy="1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TextBox 11"/>
          <p:cNvSpPr txBox="1"/>
          <p:nvPr/>
        </p:nvSpPr>
        <p:spPr>
          <a:xfrm>
            <a:off x="215999" y="4643999"/>
            <a:ext cx="8712001" cy="392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numCol="9" spcCol="5442"/>
          <a:lstStyle/>
          <a:p>
            <a:pPr>
              <a:defRPr sz="700"/>
            </a:pPr>
            <a:r>
              <a:t>Freie Universität </a:t>
            </a:r>
          </a:p>
          <a:p>
            <a:pPr>
              <a:defRPr sz="700"/>
            </a:pPr>
            <a:r>
              <a:t>Berlin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Alma Mater </a:t>
            </a:r>
          </a:p>
          <a:p>
            <a:pPr>
              <a:defRPr sz="700"/>
            </a:pPr>
            <a:r>
              <a:t>Studiorum Universitá </a:t>
            </a:r>
          </a:p>
          <a:p>
            <a:pPr>
              <a:defRPr sz="700"/>
            </a:pPr>
            <a:r>
              <a:t>di Bologna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The University </a:t>
            </a:r>
          </a:p>
          <a:p>
            <a:pPr>
              <a:defRPr sz="700"/>
            </a:pPr>
            <a:r>
              <a:t>of Edinburgh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Helsingin </a:t>
            </a:r>
          </a:p>
          <a:p>
            <a:pPr>
              <a:defRPr sz="700"/>
            </a:pPr>
            <a:r>
              <a:t>Yliopisto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Uniwersytet Jagielloński </a:t>
            </a:r>
          </a:p>
          <a:p>
            <a:pPr>
              <a:defRPr sz="700"/>
            </a:pPr>
            <a:r>
              <a:t>w Krakowie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KU Leuven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Universidad </a:t>
            </a:r>
          </a:p>
          <a:p>
            <a:pPr>
              <a:defRPr sz="700"/>
            </a:pPr>
            <a:r>
              <a:t>Complutense </a:t>
            </a:r>
          </a:p>
          <a:p>
            <a:pPr>
              <a:defRPr sz="700"/>
            </a:pPr>
            <a:r>
              <a:t>de Madrid</a:t>
            </a:r>
          </a:p>
          <a:p>
            <a:pPr>
              <a:defRPr sz="700"/>
            </a:pPr>
            <a:r>
              <a:t>Université Paris 1 Panthéon-Sorbonne</a:t>
            </a:r>
          </a:p>
          <a:p>
            <a:pPr>
              <a:defRPr sz="700"/>
            </a:pPr>
            <a:endParaRPr/>
          </a:p>
          <a:p>
            <a:pPr>
              <a:defRPr sz="700"/>
            </a:pPr>
            <a:endParaRPr/>
          </a:p>
          <a:p>
            <a:pPr>
              <a:defRPr sz="700"/>
            </a:pPr>
            <a:r>
              <a:t>Universiteit </a:t>
            </a:r>
            <a:br/>
            <a:r>
              <a:t>Leiden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-380003"/>
            <a:ext cx="432000" cy="24922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758" y="-380003"/>
            <a:ext cx="2880001" cy="24922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6000" tIns="36000" rIns="36000" bIns="36000">
            <a:spAutoFit/>
          </a:bodyPr>
          <a:lstStyle>
            <a:lvl1pPr>
              <a:lnSpc>
                <a:spcPts val="1400"/>
              </a:lnSpc>
              <a:defRPr b="1">
                <a:solidFill>
                  <a:srgbClr val="FFFFFF"/>
                </a:solidFill>
              </a:defRPr>
            </a:lvl1pPr>
          </a:lstStyle>
          <a:p>
            <a:r>
              <a:t>Start</a:t>
            </a:r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7672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7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4" r:id="rId2"/>
    <p:sldLayoutId id="2147483655" r:id="rId3"/>
    <p:sldLayoutId id="2147483656" r:id="rId4"/>
    <p:sldLayoutId id="2147483660" r:id="rId5"/>
    <p:sldLayoutId id="2147483664" r:id="rId6"/>
    <p:sldLayoutId id="2147483669" r:id="rId7"/>
    <p:sldLayoutId id="2147483670" r:id="rId8"/>
    <p:sldLayoutId id="2147483675" r:id="rId9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179999" marR="0" indent="-179999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59999" marR="0" indent="-179999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539999" marR="0" indent="-1800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719999" marR="0" indent="-1800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900000" marR="0" indent="-18000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1912326" marR="0" indent="-197826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255226" marR="0" indent="-197826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2598126" marR="0" indent="-197826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2941026" marR="0" indent="-197826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5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973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123180" y="242120"/>
            <a:ext cx="8064001" cy="5939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en-GB" dirty="0" smtClean="0"/>
              <a:t>Integration at work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215997" y="1367882"/>
            <a:ext cx="4064318" cy="34561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0000" lvl="1" indent="0">
              <a:buNone/>
            </a:pPr>
            <a:r>
              <a:rPr lang="it-IT" sz="2400" b="1" dirty="0" smtClean="0"/>
              <a:t>Harnessing </a:t>
            </a:r>
            <a:r>
              <a:rPr lang="it-IT" sz="2400" dirty="0" smtClean="0"/>
              <a:t>globalisation</a:t>
            </a:r>
          </a:p>
          <a:p>
            <a:pPr marL="180000" lvl="1" indent="0">
              <a:buNone/>
            </a:pPr>
            <a:endParaRPr lang="it-IT" sz="2400" dirty="0"/>
          </a:p>
          <a:p>
            <a:pPr marL="180000" lvl="1" indent="0">
              <a:buNone/>
            </a:pPr>
            <a:r>
              <a:rPr lang="it-IT" sz="2400" dirty="0" smtClean="0"/>
              <a:t>– shift towards</a:t>
            </a:r>
          </a:p>
          <a:p>
            <a:pPr marL="180000" lvl="1" indent="0">
              <a:buNone/>
            </a:pPr>
            <a:endParaRPr lang="it-IT" sz="2400" dirty="0"/>
          </a:p>
          <a:p>
            <a:pPr marL="180000" lvl="1" indent="0">
              <a:buNone/>
            </a:pPr>
            <a:r>
              <a:rPr lang="it-IT" sz="2400" b="1" dirty="0" smtClean="0"/>
              <a:t>Remedying </a:t>
            </a:r>
            <a:r>
              <a:rPr lang="it-IT" sz="2400" dirty="0" smtClean="0"/>
              <a:t>globalisation</a:t>
            </a:r>
            <a:endParaRPr lang="en-GB" sz="2400" dirty="0" smtClean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4571996" y="984352"/>
            <a:ext cx="4356004" cy="3944047"/>
          </a:xfrm>
          <a:prstGeom prst="rect">
            <a:avLst/>
          </a:prstGeom>
        </p:spPr>
      </p:pic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xfrm>
            <a:off x="4572000" y="2802673"/>
            <a:ext cx="4355997" cy="2124828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4823008" y="438775"/>
            <a:ext cx="3659353" cy="3175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179999" marR="0" indent="-179999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59999" marR="0" indent="-179999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539999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719999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900000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9123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2552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5981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10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6" y="1257663"/>
            <a:ext cx="4357314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8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Footer Placeholder 2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76" name="Title 1"/>
          <p:cNvSpPr txBox="1">
            <a:spLocks noGrp="1"/>
          </p:cNvSpPr>
          <p:nvPr>
            <p:ph type="title"/>
          </p:nvPr>
        </p:nvSpPr>
        <p:spPr>
          <a:xfrm>
            <a:off x="215998" y="143999"/>
            <a:ext cx="7285055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2017 EESC white paper</a:t>
            </a:r>
            <a:endParaRPr dirty="0"/>
          </a:p>
        </p:txBody>
      </p:sp>
      <p:sp>
        <p:nvSpPr>
          <p:cNvPr id="477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522" y="793969"/>
            <a:ext cx="6608956" cy="4238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56" y="1479395"/>
            <a:ext cx="7970345" cy="1947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98" y="2117101"/>
            <a:ext cx="8767481" cy="1440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98" y="1986641"/>
            <a:ext cx="8965275" cy="13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70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Footer Placeholder 2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76" name="Title 1"/>
          <p:cNvSpPr txBox="1">
            <a:spLocks noGrp="1"/>
          </p:cNvSpPr>
          <p:nvPr>
            <p:ph type="title"/>
          </p:nvPr>
        </p:nvSpPr>
        <p:spPr>
          <a:xfrm>
            <a:off x="215998" y="143999"/>
            <a:ext cx="7285055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 smtClean="0"/>
              <a:t>2022 Power of trade partnerships</a:t>
            </a:r>
            <a:endParaRPr dirty="0"/>
          </a:p>
        </p:txBody>
      </p:sp>
      <p:sp>
        <p:nvSpPr>
          <p:cNvPr id="477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028" y="916225"/>
            <a:ext cx="6421344" cy="4034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98" y="1065040"/>
            <a:ext cx="9027606" cy="31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478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119352" y="193398"/>
            <a:ext cx="7128941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Fullest list to date </a:t>
            </a:r>
            <a:r>
              <a:rPr lang="it-IT" smtClean="0"/>
              <a:t>– </a:t>
            </a:r>
            <a:r>
              <a:rPr lang="it-IT" smtClean="0"/>
              <a:t>NZ/EU</a:t>
            </a:r>
            <a:endParaRPr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15999" y="845973"/>
            <a:ext cx="4356002" cy="3954527"/>
          </a:xfrm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xfrm>
            <a:off x="215999" y="2633078"/>
            <a:ext cx="4356001" cy="21656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" name="Text Placeholder 4"/>
          <p:cNvSpPr txBox="1">
            <a:spLocks noGrp="1"/>
          </p:cNvSpPr>
          <p:nvPr>
            <p:ph type="body" idx="1"/>
          </p:nvPr>
        </p:nvSpPr>
        <p:spPr>
          <a:xfrm>
            <a:off x="4728117" y="1266152"/>
            <a:ext cx="4199884" cy="337500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arenBoth"/>
            </a:pPr>
            <a:r>
              <a:rPr lang="en-GB" sz="2800" dirty="0" smtClean="0"/>
              <a:t>Labour;</a:t>
            </a:r>
          </a:p>
          <a:p>
            <a:pPr marL="514350" indent="-514350">
              <a:buAutoNum type="arabicParenBoth"/>
            </a:pPr>
            <a:r>
              <a:rPr lang="en-GB" sz="2800" dirty="0" smtClean="0"/>
              <a:t>Gender equality;</a:t>
            </a:r>
          </a:p>
          <a:p>
            <a:pPr marL="514350" indent="-514350">
              <a:buAutoNum type="arabicParenBoth"/>
            </a:pPr>
            <a:r>
              <a:rPr lang="en-GB" sz="2800" dirty="0" smtClean="0"/>
              <a:t>Environmental agreements;</a:t>
            </a:r>
          </a:p>
          <a:p>
            <a:pPr marL="514350" indent="-514350">
              <a:buAutoNum type="arabicParenBoth"/>
            </a:pPr>
            <a:r>
              <a:rPr lang="it-IT" sz="2800" dirty="0" smtClean="0"/>
              <a:t>Climate change and fossil fuels transition;</a:t>
            </a:r>
          </a:p>
          <a:p>
            <a:pPr marL="514350" indent="-514350">
              <a:buAutoNum type="arabicParenBoth"/>
            </a:pPr>
            <a:r>
              <a:rPr lang="it-IT" sz="2800" dirty="0" smtClean="0"/>
              <a:t>Biodiversity;</a:t>
            </a:r>
          </a:p>
          <a:p>
            <a:pPr marL="514350" indent="-514350">
              <a:buAutoNum type="arabicParenBoth"/>
            </a:pPr>
            <a:r>
              <a:rPr lang="it-IT" sz="2800" dirty="0" smtClean="0"/>
              <a:t>Forests;</a:t>
            </a:r>
          </a:p>
          <a:p>
            <a:pPr marL="514350" indent="-514350">
              <a:buAutoNum type="arabicParenBoth"/>
            </a:pPr>
            <a:r>
              <a:rPr lang="it-IT" sz="2800" dirty="0" smtClean="0"/>
              <a:t>Fisheries;</a:t>
            </a:r>
          </a:p>
          <a:p>
            <a:pPr marL="514350" indent="-514350">
              <a:buAutoNum type="arabicParenBoth"/>
            </a:pPr>
            <a:r>
              <a:rPr lang="it-IT" sz="2800" dirty="0" smtClean="0"/>
              <a:t>Green trade;</a:t>
            </a:r>
          </a:p>
          <a:p>
            <a:pPr marL="514350" indent="-514350">
              <a:buAutoNum type="arabicParenBoth"/>
            </a:pPr>
            <a:r>
              <a:rPr lang="it-IT" sz="2800" dirty="0" smtClean="0"/>
              <a:t>CSR;</a:t>
            </a:r>
            <a:endParaRPr lang="en-GB" sz="2800" dirty="0" smtClean="0"/>
          </a:p>
          <a:p>
            <a:pPr marL="514350" indent="-514350">
              <a:buAutoNum type="arabicParenBoth"/>
            </a:pPr>
            <a:r>
              <a:rPr lang="en-GB" sz="2800" dirty="0" smtClean="0"/>
              <a:t>Protection of indigenous people.</a:t>
            </a:r>
          </a:p>
          <a:p>
            <a:pPr marL="514350" indent="-514350">
              <a:buAutoNum type="arabicParenBoth"/>
            </a:pPr>
            <a:endParaRPr lang="en-GB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25" y="1266152"/>
            <a:ext cx="4147947" cy="282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496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119352" y="193398"/>
            <a:ext cx="7128941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Impact assessment EU-India</a:t>
            </a:r>
            <a:endParaRPr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15999" y="845973"/>
            <a:ext cx="4356002" cy="3954527"/>
          </a:xfrm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xfrm>
            <a:off x="215999" y="2633078"/>
            <a:ext cx="4356001" cy="21656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52" y="845973"/>
            <a:ext cx="6249430" cy="275468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87" y="792900"/>
            <a:ext cx="8108414" cy="3966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990" y="1175327"/>
            <a:ext cx="7844010" cy="34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7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119352" y="193398"/>
            <a:ext cx="7723672" cy="5760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72084">
              <a:defRPr sz="3724"/>
            </a:pPr>
            <a:r>
              <a:rPr lang="it-IT" dirty="0" smtClean="0"/>
              <a:t>Why does the EU even conclude FTAs?</a:t>
            </a:r>
            <a:endParaRPr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15999" y="845973"/>
            <a:ext cx="4356002" cy="3954527"/>
          </a:xfrm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xfrm>
            <a:off x="215999" y="2633078"/>
            <a:ext cx="4356001" cy="21656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52" y="932223"/>
            <a:ext cx="9024648" cy="1624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540" y="769400"/>
            <a:ext cx="6460272" cy="429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26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119352" y="193398"/>
            <a:ext cx="7723672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Impact assessment: EU-Indonesia</a:t>
            </a:r>
            <a:endParaRPr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15999" y="845973"/>
            <a:ext cx="4356002" cy="3954527"/>
          </a:xfrm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xfrm>
            <a:off x="215999" y="2633078"/>
            <a:ext cx="4356001" cy="21656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96" y="910281"/>
            <a:ext cx="8391408" cy="3866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23" y="220301"/>
            <a:ext cx="6181940" cy="4603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83" y="1414979"/>
            <a:ext cx="8708834" cy="231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60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4104989" cy="10536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EU-Korea dispute on labour rights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356450" y="1339113"/>
            <a:ext cx="3990575" cy="350891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200" dirty="0"/>
              <a:t>Except as otherwise provided in this Chapter, this Chapter applies to measures adopted or maintained by the Parties affecting </a:t>
            </a:r>
            <a:r>
              <a:rPr lang="en-GB" sz="3200" b="1" dirty="0"/>
              <a:t>trade-related</a:t>
            </a:r>
            <a:r>
              <a:rPr lang="en-GB" sz="3200" dirty="0"/>
              <a:t> aspects of labour </a:t>
            </a:r>
            <a:r>
              <a:rPr lang="en-GB" sz="3200" dirty="0" smtClean="0"/>
              <a:t>and </a:t>
            </a:r>
            <a:r>
              <a:rPr lang="en-GB" sz="3200" dirty="0"/>
              <a:t>environmental </a:t>
            </a:r>
            <a:r>
              <a:rPr lang="en-GB" sz="3200" dirty="0" smtClean="0"/>
              <a:t>issues</a:t>
            </a:r>
            <a:endParaRPr lang="it-IT" sz="3200" dirty="0" smtClean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" name="Picture Placeholder 1"/>
          <p:cNvSpPr>
            <a:spLocks noGrp="1"/>
          </p:cNvSpPr>
          <p:nvPr>
            <p:ph type="pic" idx="21"/>
          </p:nvPr>
        </p:nvSpPr>
        <p:spPr>
          <a:xfrm>
            <a:off x="4487476" y="215999"/>
            <a:ext cx="4440524" cy="4712401"/>
          </a:xfrm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476" y="215099"/>
            <a:ext cx="4440522" cy="32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674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4104989" cy="10536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- digression: US-Guatemala dispute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356450" y="1490703"/>
            <a:ext cx="3990575" cy="33573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Panel finds that US allegations do not relate to measures that affect trade, so rejects claim</a:t>
            </a:r>
            <a:endParaRPr lang="it-IT" sz="3200" dirty="0" smtClean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2696" r="22696"/>
          <a:stretch>
            <a:fillRect/>
          </a:stretch>
        </p:blipFill>
        <p:spPr>
          <a:xfrm>
            <a:off x="4487863" y="215900"/>
            <a:ext cx="4440237" cy="47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63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4104989" cy="10536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EU-Korea dispute on labour rights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356450" y="1339113"/>
            <a:ext cx="3990575" cy="35089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In case of core ILO rights, there’s an exception to the “trade” focus.</a:t>
            </a:r>
          </a:p>
          <a:p>
            <a:pPr marL="0" indent="0">
              <a:buNone/>
            </a:pPr>
            <a:r>
              <a:rPr lang="en-GB" sz="3200" dirty="0" smtClean="0"/>
              <a:t>Korea found to breach FTA rules</a:t>
            </a:r>
            <a:endParaRPr lang="it-IT" sz="3200" dirty="0" smtClean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" name="Picture Placeholder 1"/>
          <p:cNvSpPr>
            <a:spLocks noGrp="1"/>
          </p:cNvSpPr>
          <p:nvPr>
            <p:ph type="pic" idx="21"/>
          </p:nvPr>
        </p:nvSpPr>
        <p:spPr>
          <a:xfrm>
            <a:off x="4571996" y="215999"/>
            <a:ext cx="4356004" cy="4712401"/>
          </a:xfrm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479" y="907725"/>
            <a:ext cx="4440522" cy="32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614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itle 1"/>
          <p:cNvSpPr txBox="1">
            <a:spLocks noGrp="1"/>
          </p:cNvSpPr>
          <p:nvPr>
            <p:ph type="title"/>
          </p:nvPr>
        </p:nvSpPr>
        <p:spPr>
          <a:xfrm>
            <a:off x="216000" y="143999"/>
            <a:ext cx="6480002" cy="16560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 b="1" dirty="0"/>
              <a:t>The External Economic Action of the European Union and the Sustainable Development Goals</a:t>
            </a:r>
            <a:endParaRPr dirty="0"/>
          </a:p>
        </p:txBody>
      </p:sp>
      <p:sp>
        <p:nvSpPr>
          <p:cNvPr id="593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290341" y="2283219"/>
            <a:ext cx="6480002" cy="324001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Filippo Fontanelli – University of Edinburgh – filippo.fontanelli@ed.ac.uk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401444" y="2817540"/>
            <a:ext cx="5203902" cy="22006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 smtClean="0"/>
              <a:t>University of Bologna</a:t>
            </a:r>
          </a:p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3</a:t>
            </a:r>
            <a:r>
              <a:rPr kumimoji="0" lang="en-GB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May – 25 May</a:t>
            </a:r>
          </a:p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baseline="0" dirty="0"/>
          </a:p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000" dirty="0" smtClean="0"/>
              <a:t>23</a:t>
            </a:r>
            <a:r>
              <a:rPr kumimoji="0" lang="en-GB" sz="3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May 2023</a:t>
            </a:r>
          </a:p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000" baseline="0" dirty="0" smtClean="0"/>
              <a:t>Promoting other non-economic goals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901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7813816" cy="10536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USMCA rapid reaction labour dispute scheme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330413" y="2043073"/>
            <a:ext cx="3990575" cy="33573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Not limited to trade-affecting measures/practice</a:t>
            </a:r>
            <a:endParaRPr lang="it-IT" sz="3200" dirty="0" smtClean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3" y="966119"/>
            <a:ext cx="4356004" cy="3693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19110"/>
          <a:stretch/>
        </p:blipFill>
        <p:spPr>
          <a:xfrm>
            <a:off x="669867" y="1167489"/>
            <a:ext cx="8007115" cy="33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638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4104989" cy="10536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72084">
              <a:defRPr sz="3724"/>
            </a:pPr>
            <a:r>
              <a:rPr lang="it-IT" dirty="0" smtClean="0"/>
              <a:t>Japan-EU FTA chapter on corporate governance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581427" y="2166017"/>
            <a:ext cx="3990575" cy="33573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/>
              <a:t>Why include?</a:t>
            </a:r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r>
              <a:rPr lang="it-IT" sz="3200" dirty="0" smtClean="0"/>
              <a:t>Change culture or lower barrier?</a:t>
            </a:r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7497" r="1749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73" y="592199"/>
            <a:ext cx="730203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901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4104989" cy="10536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Indigenous people?</a:t>
            </a:r>
            <a:endParaRPr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943313"/>
            <a:ext cx="9001125" cy="3800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99" y="863101"/>
            <a:ext cx="8912144" cy="3612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83834" y="4257820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https://mostfavourednation.substack.com/p/most-favoured-nation-digital-trade</a:t>
            </a:r>
          </a:p>
        </p:txBody>
      </p:sp>
    </p:spTree>
    <p:extLst>
      <p:ext uri="{BB962C8B-B14F-4D97-AF65-F5344CB8AC3E}">
        <p14:creationId xmlns:p14="http://schemas.microsoft.com/office/powerpoint/2010/main" val="3736804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4104989" cy="10536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Indigenous people?</a:t>
            </a:r>
            <a:endParaRPr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9" y="2246031"/>
            <a:ext cx="4004049" cy="2495481"/>
          </a:xfrm>
          <a:prstGeom prst="rect">
            <a:avLst/>
          </a:prstGeom>
        </p:spPr>
      </p:pic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10" y="1120037"/>
            <a:ext cx="8739187" cy="969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9" y="841771"/>
            <a:ext cx="8938834" cy="36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23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453483" y="193398"/>
            <a:ext cx="6794810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Gender provisions in FTAs</a:t>
            </a:r>
            <a:endParaRPr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15999" y="845973"/>
            <a:ext cx="4356002" cy="3954527"/>
          </a:xfrm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xfrm>
            <a:off x="215999" y="2633078"/>
            <a:ext cx="4356001" cy="21656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" name="Text Placeholder 4"/>
          <p:cNvSpPr txBox="1">
            <a:spLocks noGrp="1"/>
          </p:cNvSpPr>
          <p:nvPr>
            <p:ph type="body" idx="1"/>
          </p:nvPr>
        </p:nvSpPr>
        <p:spPr>
          <a:xfrm>
            <a:off x="4728117" y="1266152"/>
            <a:ext cx="4199884" cy="33750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34" y="939768"/>
            <a:ext cx="3991729" cy="3766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735" y="863100"/>
            <a:ext cx="4353816" cy="34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101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453483" y="193398"/>
            <a:ext cx="6794810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Gender and trade?</a:t>
            </a:r>
            <a:endParaRPr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15998" y="845973"/>
            <a:ext cx="4657985" cy="3954527"/>
          </a:xfrm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xfrm>
            <a:off x="215999" y="2633078"/>
            <a:ext cx="4657985" cy="21656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" name="Text Placeholder 4"/>
          <p:cNvSpPr txBox="1">
            <a:spLocks noGrp="1"/>
          </p:cNvSpPr>
          <p:nvPr>
            <p:ph type="body" idx="1"/>
          </p:nvPr>
        </p:nvSpPr>
        <p:spPr>
          <a:xfrm>
            <a:off x="5010615" y="1409097"/>
            <a:ext cx="3917386" cy="302825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2800" dirty="0" smtClean="0"/>
              <a:t>Reaffirming existing commitments</a:t>
            </a:r>
          </a:p>
          <a:p>
            <a:r>
              <a:rPr lang="it-IT" sz="2800" dirty="0" smtClean="0"/>
              <a:t>No dumping</a:t>
            </a:r>
          </a:p>
          <a:p>
            <a:r>
              <a:rPr lang="it-IT" sz="2800" dirty="0" smtClean="0"/>
              <a:t>Cooperation on policies</a:t>
            </a:r>
          </a:p>
          <a:p>
            <a:r>
              <a:rPr lang="it-IT" sz="2800" dirty="0" smtClean="0"/>
              <a:t>Dispute settlement</a:t>
            </a:r>
            <a:endParaRPr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97" y="1409097"/>
            <a:ext cx="4665745" cy="282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623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4104989" cy="10536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72084">
              <a:defRPr sz="3724"/>
            </a:pPr>
            <a:r>
              <a:rPr lang="it-IT" dirty="0" smtClean="0"/>
              <a:t>Trade-related and non trade-related duties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462209" y="1896674"/>
            <a:ext cx="3990575" cy="35089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Another instance: the WTO deal on fisheries</a:t>
            </a:r>
          </a:p>
          <a:p>
            <a:pPr marL="0" indent="0">
              <a:buNone/>
            </a:pPr>
            <a:endParaRPr lang="it-IT" sz="2800" dirty="0"/>
          </a:p>
          <a:p>
            <a:pPr marL="0" indent="0">
              <a:buNone/>
            </a:pPr>
            <a:r>
              <a:rPr lang="it-IT" sz="2800" dirty="0" smtClean="0"/>
              <a:t>Different concept of «harmful subsidy»</a:t>
            </a:r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1762" b="11762"/>
          <a:stretch>
            <a:fillRect/>
          </a:stretch>
        </p:blipFill>
        <p:spPr>
          <a:xfrm>
            <a:off x="4572000" y="215900"/>
            <a:ext cx="4356100" cy="4713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13" y="1040526"/>
            <a:ext cx="8324563" cy="30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66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119352" y="193398"/>
            <a:ext cx="7128941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Perhaps...</a:t>
            </a:r>
            <a:endParaRPr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15999" y="845973"/>
            <a:ext cx="4356002" cy="3954527"/>
          </a:xfrm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xfrm>
            <a:off x="215999" y="2633078"/>
            <a:ext cx="4356001" cy="21656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" name="Text Placeholder 4"/>
          <p:cNvSpPr txBox="1">
            <a:spLocks noGrp="1"/>
          </p:cNvSpPr>
          <p:nvPr>
            <p:ph type="body" idx="1"/>
          </p:nvPr>
        </p:nvSpPr>
        <p:spPr>
          <a:xfrm>
            <a:off x="4728117" y="1266152"/>
            <a:ext cx="4199884" cy="337500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800" dirty="0" smtClean="0"/>
              <a:t>FTAs under stretch (see TTIP, Mercosur, Indonesia impact assessment) for needing to accommodate trade and non-trade goals;</a:t>
            </a:r>
          </a:p>
          <a:p>
            <a:pPr marL="0" indent="0">
              <a:buNone/>
            </a:pPr>
            <a:r>
              <a:rPr lang="it-IT" sz="2800" dirty="0" smtClean="0"/>
              <a:t>Due diligence exercise? And rather pursuit through unilateral/club measures?</a:t>
            </a:r>
            <a:endParaRPr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15" y="1161856"/>
            <a:ext cx="4243931" cy="23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551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453483" y="193398"/>
            <a:ext cx="6794810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Easier to operate unilaterally?</a:t>
            </a:r>
            <a:endParaRPr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15999" y="1266152"/>
            <a:ext cx="4356002" cy="3534348"/>
          </a:xfrm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xfrm>
            <a:off x="215999" y="2703318"/>
            <a:ext cx="4356001" cy="21656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" name="Text Placeholder 4"/>
          <p:cNvSpPr txBox="1">
            <a:spLocks noGrp="1"/>
          </p:cNvSpPr>
          <p:nvPr>
            <p:ph type="body" idx="1"/>
          </p:nvPr>
        </p:nvSpPr>
        <p:spPr>
          <a:xfrm>
            <a:off x="4728117" y="1266152"/>
            <a:ext cx="4199884" cy="33750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600" dirty="0" smtClean="0"/>
              <a:t>Either through market access regulations or unilateral preferential schemes like GSP</a:t>
            </a:r>
            <a:r>
              <a:rPr lang="en-GB" sz="2600" dirty="0" smtClean="0"/>
              <a:t>+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 smtClean="0"/>
              <a:t>Jump altogether the transactional function of FTAs</a:t>
            </a:r>
            <a:endParaRPr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98" y="1266152"/>
            <a:ext cx="4356002" cy="29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823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453483" y="193398"/>
            <a:ext cx="6794810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it-IT" dirty="0" smtClean="0"/>
              <a:t>Other instruments...</a:t>
            </a:r>
            <a:endParaRPr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15999" y="1266152"/>
            <a:ext cx="4356002" cy="3534348"/>
          </a:xfrm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xfrm>
            <a:off x="215999" y="2703318"/>
            <a:ext cx="4356001" cy="21656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" name="Text Placeholder 4"/>
          <p:cNvSpPr txBox="1">
            <a:spLocks noGrp="1"/>
          </p:cNvSpPr>
          <p:nvPr>
            <p:ph type="body" idx="1"/>
          </p:nvPr>
        </p:nvSpPr>
        <p:spPr>
          <a:xfrm>
            <a:off x="4728117" y="1266152"/>
            <a:ext cx="4199884" cy="33750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600" dirty="0" smtClean="0"/>
              <a:t>Forestry</a:t>
            </a:r>
          </a:p>
          <a:p>
            <a:r>
              <a:rPr lang="en-GB" sz="2600" dirty="0" smtClean="0"/>
              <a:t>Due diligence</a:t>
            </a:r>
          </a:p>
          <a:p>
            <a:r>
              <a:rPr lang="en-GB" sz="2600" dirty="0" smtClean="0"/>
              <a:t>Forced labour</a:t>
            </a:r>
          </a:p>
          <a:p>
            <a:r>
              <a:rPr lang="en-GB" sz="2600" dirty="0" smtClean="0"/>
              <a:t>Critical minerals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 smtClean="0"/>
              <a:t>No need to negotiate, rather use Brussels effect</a:t>
            </a:r>
            <a:endParaRPr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39" y="1547366"/>
            <a:ext cx="2971920" cy="29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63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511" name="Title 1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7054596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en-GB" dirty="0" smtClean="0"/>
              <a:t>Outline of the module</a:t>
            </a:r>
            <a:endParaRPr dirty="0"/>
          </a:p>
        </p:txBody>
      </p:sp>
      <p:sp>
        <p:nvSpPr>
          <p:cNvPr id="51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172016" y="812335"/>
            <a:ext cx="4123526" cy="4196324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en-GB" sz="4000" b="1" dirty="0" smtClean="0"/>
              <a:t>The </a:t>
            </a:r>
            <a:r>
              <a:rPr lang="en-GB" sz="4000" b="1" dirty="0"/>
              <a:t>course’s basic coordinates</a:t>
            </a:r>
            <a:endParaRPr lang="en-GB" sz="4000" dirty="0"/>
          </a:p>
          <a:p>
            <a:pPr marL="180000" lvl="1" indent="0">
              <a:buNone/>
            </a:pPr>
            <a:r>
              <a:rPr lang="en-GB" sz="4000" dirty="0"/>
              <a:t>Trade law, investment law and sustainable development: basic notions</a:t>
            </a:r>
          </a:p>
          <a:p>
            <a:pPr marL="180000" lvl="1" indent="0">
              <a:buNone/>
            </a:pPr>
            <a:r>
              <a:rPr lang="en-GB" sz="4000" dirty="0"/>
              <a:t>EU competences and policies in trade and investment law</a:t>
            </a:r>
          </a:p>
          <a:p>
            <a:pPr marL="0" indent="0">
              <a:buNone/>
            </a:pPr>
            <a:r>
              <a:rPr lang="en-GB" sz="4000" dirty="0" smtClean="0"/>
              <a:t> </a:t>
            </a:r>
            <a:endParaRPr lang="en-GB" sz="4000" dirty="0"/>
          </a:p>
          <a:p>
            <a:pPr marL="0" lvl="0" indent="0">
              <a:buNone/>
            </a:pPr>
            <a:r>
              <a:rPr lang="en-GB" sz="4000" b="1" dirty="0" smtClean="0"/>
              <a:t>Trade/investment </a:t>
            </a:r>
            <a:r>
              <a:rPr lang="en-GB" sz="4000" b="1" dirty="0"/>
              <a:t>obligations and non-trade values: the return of unilateralism</a:t>
            </a:r>
            <a:endParaRPr lang="en-GB" sz="4000" dirty="0"/>
          </a:p>
          <a:p>
            <a:pPr marL="180000" lvl="1" indent="0">
              <a:buNone/>
            </a:pPr>
            <a:r>
              <a:rPr lang="en-GB" sz="4000" dirty="0"/>
              <a:t>The backlash against investor-State arbitration.</a:t>
            </a:r>
          </a:p>
          <a:p>
            <a:pPr marL="180000" lvl="1" indent="0">
              <a:buNone/>
            </a:pPr>
            <a:r>
              <a:rPr lang="en-GB" sz="4000" dirty="0"/>
              <a:t>The backlash against trade liberalisation</a:t>
            </a:r>
          </a:p>
          <a:p>
            <a:pPr marL="180000" lvl="1" indent="0">
              <a:buNone/>
            </a:pPr>
            <a:r>
              <a:rPr lang="en-GB" sz="4000" dirty="0"/>
              <a:t>Reform proposals for the global investment and trade regimes</a:t>
            </a:r>
          </a:p>
          <a:p>
            <a:pPr marL="180000" lvl="1" indent="0">
              <a:buNone/>
            </a:pPr>
            <a:r>
              <a:rPr lang="en-GB" sz="4000" dirty="0"/>
              <a:t>An overview of re-nationalisation trends in trade an investment (US, EU, UK, China)</a:t>
            </a:r>
          </a:p>
          <a:p>
            <a:pPr marL="359999" lvl="2" indent="0">
              <a:buNone/>
            </a:pPr>
            <a:r>
              <a:rPr lang="en-GB" sz="4000" dirty="0" smtClean="0"/>
              <a:t>Anti-coercion</a:t>
            </a:r>
            <a:endParaRPr lang="en-GB" sz="4000" dirty="0"/>
          </a:p>
          <a:p>
            <a:pPr marL="359999" lvl="2" indent="0">
              <a:buNone/>
            </a:pPr>
            <a:r>
              <a:rPr lang="en-GB" sz="4000" dirty="0"/>
              <a:t>Anti-circumvention</a:t>
            </a:r>
          </a:p>
          <a:p>
            <a:pPr marL="359999" lvl="2" indent="0">
              <a:buNone/>
            </a:pPr>
            <a:r>
              <a:rPr lang="en-GB" sz="4000" dirty="0"/>
              <a:t>Retaliate against non-MPIA</a:t>
            </a:r>
          </a:p>
          <a:p>
            <a:pPr marL="359999" lvl="2" indent="0">
              <a:buNone/>
            </a:pPr>
            <a:r>
              <a:rPr lang="en-GB" sz="4000" dirty="0"/>
              <a:t>Steel row, now sustainable </a:t>
            </a:r>
            <a:endParaRPr lang="en-GB" sz="4000" dirty="0" smtClean="0"/>
          </a:p>
          <a:p>
            <a:pPr marL="359999" lvl="2" indent="0">
              <a:buNone/>
            </a:pPr>
            <a:r>
              <a:rPr lang="en-GB" sz="4000" dirty="0"/>
              <a:t> </a:t>
            </a:r>
          </a:p>
          <a:p>
            <a:pPr marL="0" lvl="0" indent="0">
              <a:buNone/>
            </a:pPr>
            <a:r>
              <a:rPr lang="en-GB" sz="4000" b="1" dirty="0"/>
              <a:t>EU’s external economic action to raise standards abroad</a:t>
            </a:r>
            <a:endParaRPr lang="en-GB" sz="4000" dirty="0"/>
          </a:p>
          <a:p>
            <a:pPr marL="180000" lvl="1" indent="0">
              <a:buNone/>
            </a:pPr>
            <a:r>
              <a:rPr lang="en-GB" sz="4000" dirty="0"/>
              <a:t>Free trade agreements and non-economic standards</a:t>
            </a:r>
          </a:p>
          <a:p>
            <a:pPr marL="359999" lvl="2" indent="0">
              <a:buNone/>
            </a:pPr>
            <a:r>
              <a:rPr lang="en-GB" sz="4000" dirty="0"/>
              <a:t>Conflict mineral regulation (sort of like diamonds)</a:t>
            </a:r>
          </a:p>
          <a:p>
            <a:pPr marL="359999" lvl="2" indent="0">
              <a:buNone/>
            </a:pPr>
            <a:r>
              <a:rPr lang="en-GB" sz="4000" dirty="0"/>
              <a:t>2022 commitment to green trade </a:t>
            </a:r>
            <a:r>
              <a:rPr lang="en-GB" sz="4000" dirty="0" smtClean="0"/>
              <a:t>partnership</a:t>
            </a:r>
          </a:p>
          <a:p>
            <a:pPr marL="359999" lvl="2" indent="0">
              <a:buNone/>
            </a:pPr>
            <a:r>
              <a:rPr lang="en-GB" sz="4000" dirty="0" smtClean="0"/>
              <a:t>Deforestation MERCOSUR</a:t>
            </a:r>
          </a:p>
          <a:p>
            <a:pPr marL="180000" lvl="1" indent="0">
              <a:buNone/>
            </a:pPr>
            <a:r>
              <a:rPr lang="en-GB" sz="4000" dirty="0" smtClean="0"/>
              <a:t>Zoom-in</a:t>
            </a:r>
            <a:r>
              <a:rPr lang="en-GB" sz="4000" dirty="0"/>
              <a:t>: EU dispute with Korea on labour rights</a:t>
            </a:r>
          </a:p>
          <a:p>
            <a:pPr marL="180000" lvl="1" indent="0">
              <a:buNone/>
            </a:pPr>
            <a:r>
              <a:rPr lang="en-GB" sz="4000" dirty="0"/>
              <a:t>Zoom-in: level playing field and sustainable development in the Trade and Cooperation Agreement between the EU and the UK</a:t>
            </a:r>
          </a:p>
          <a:p>
            <a:pPr marL="359999" lvl="2" indent="0">
              <a:buNone/>
            </a:pPr>
            <a:r>
              <a:rPr lang="en-GB" sz="4000" dirty="0"/>
              <a:t>Mirror </a:t>
            </a:r>
            <a:r>
              <a:rPr lang="en-GB" sz="4000" dirty="0" smtClean="0"/>
              <a:t>clauses</a:t>
            </a:r>
          </a:p>
          <a:p>
            <a:pPr marL="359999" lvl="2" indent="0">
              <a:buNone/>
            </a:pPr>
            <a:r>
              <a:rPr lang="en-GB" sz="4000" dirty="0"/>
              <a:t> </a:t>
            </a:r>
          </a:p>
          <a:p>
            <a:pPr marL="0" lvl="0" indent="0">
              <a:buNone/>
            </a:pPr>
            <a:r>
              <a:rPr lang="en-GB" sz="4000" b="1" dirty="0"/>
              <a:t>The Carbon Border Adjustment Mechanism</a:t>
            </a:r>
            <a:endParaRPr lang="en-GB" sz="4000" dirty="0"/>
          </a:p>
          <a:p>
            <a:pPr marL="180000" lvl="1" indent="0">
              <a:buNone/>
            </a:pPr>
            <a:r>
              <a:rPr lang="en-GB" sz="4000" dirty="0"/>
              <a:t>Overview and assessment of the scheme</a:t>
            </a:r>
          </a:p>
          <a:p>
            <a:pPr marL="180000" lvl="1" indent="0">
              <a:buNone/>
            </a:pPr>
            <a:r>
              <a:rPr lang="en-GB" sz="4000" dirty="0"/>
              <a:t>Compatibility with WTO law (China’s complaint at WTO)</a:t>
            </a:r>
          </a:p>
          <a:p>
            <a:pPr marL="180000" lvl="1" indent="0">
              <a:buNone/>
            </a:pPr>
            <a:r>
              <a:rPr lang="en-GB" sz="4000" dirty="0"/>
              <a:t>Bonus: carbon removal </a:t>
            </a:r>
            <a:endParaRPr lang="en-GB" sz="4000" dirty="0" smtClean="0"/>
          </a:p>
          <a:p>
            <a:pPr marL="180000" lvl="1" indent="0">
              <a:buNone/>
            </a:pPr>
            <a:r>
              <a:rPr lang="en-GB" sz="4000" dirty="0"/>
              <a:t> </a:t>
            </a:r>
          </a:p>
        </p:txBody>
      </p:sp>
      <p:sp>
        <p:nvSpPr>
          <p:cNvPr id="513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334107" y="720001"/>
            <a:ext cx="4758735" cy="43088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lvl="0"/>
            <a:r>
              <a:rPr lang="en-GB" sz="1000" b="1" dirty="0"/>
              <a:t>Energy (trade)</a:t>
            </a:r>
            <a:endParaRPr lang="en-GB" sz="1000" dirty="0"/>
          </a:p>
          <a:p>
            <a:pPr marL="180000" lvl="1" indent="0"/>
            <a:r>
              <a:rPr lang="en-GB" sz="1000" dirty="0"/>
              <a:t>EU Net Zero Industry Act and support to renewable energy industry (with assessment of WTO compatibility)</a:t>
            </a:r>
          </a:p>
          <a:p>
            <a:pPr marL="180000" lvl="1" indent="0"/>
            <a:r>
              <a:rPr lang="en-GB" sz="1000" dirty="0"/>
              <a:t>Reaction to comparable foreign plans (US IRA)</a:t>
            </a:r>
          </a:p>
          <a:p>
            <a:pPr marL="180000" lvl="1" indent="0"/>
            <a:r>
              <a:rPr lang="en-GB" sz="1000" dirty="0"/>
              <a:t>Zoom-in: biofuels and e-fuels</a:t>
            </a:r>
          </a:p>
          <a:p>
            <a:endParaRPr lang="en-GB" sz="1000" dirty="0" smtClean="0"/>
          </a:p>
          <a:p>
            <a:r>
              <a:rPr lang="en-GB" sz="1000" b="1" dirty="0"/>
              <a:t>E</a:t>
            </a:r>
            <a:r>
              <a:rPr lang="en-GB" sz="1000" b="1" dirty="0" smtClean="0"/>
              <a:t>nergy </a:t>
            </a:r>
            <a:r>
              <a:rPr lang="en-GB" sz="1000" b="1" dirty="0"/>
              <a:t>(investments)</a:t>
            </a:r>
            <a:endParaRPr lang="en-GB" sz="1000" dirty="0"/>
          </a:p>
          <a:p>
            <a:pPr lvl="1"/>
            <a:r>
              <a:rPr lang="en-GB" sz="1000" dirty="0"/>
              <a:t>Foreign investment protection and the fossil fuels industry</a:t>
            </a:r>
          </a:p>
          <a:p>
            <a:pPr lvl="1"/>
            <a:r>
              <a:rPr lang="en-GB" sz="1000" dirty="0"/>
              <a:t>Foreign investment protection and the nuclear energy industry</a:t>
            </a:r>
          </a:p>
          <a:p>
            <a:pPr lvl="1"/>
            <a:r>
              <a:rPr lang="en-GB" sz="1000" dirty="0"/>
              <a:t>Foreign investment protection and the renewable energy industry</a:t>
            </a:r>
          </a:p>
          <a:p>
            <a:pPr lvl="1"/>
            <a:r>
              <a:rPr lang="en-GB" sz="1000" dirty="0"/>
              <a:t>The Energy Charter Treaty, its reform attempts and the withdrawal of EU </a:t>
            </a:r>
            <a:r>
              <a:rPr lang="en-GB" sz="1000" dirty="0" smtClean="0"/>
              <a:t>MS</a:t>
            </a:r>
          </a:p>
          <a:p>
            <a:pPr lvl="1"/>
            <a:endParaRPr lang="en-GB" sz="1000" dirty="0" smtClean="0"/>
          </a:p>
          <a:p>
            <a:pPr lvl="0"/>
            <a:r>
              <a:rPr lang="en-GB" sz="1000" b="1" dirty="0" smtClean="0"/>
              <a:t>Controlling trade and investment inbound and outbound flows </a:t>
            </a:r>
            <a:endParaRPr lang="en-GB" sz="1000" dirty="0" smtClean="0"/>
          </a:p>
          <a:p>
            <a:pPr lvl="1"/>
            <a:r>
              <a:rPr lang="en-GB" sz="1000" dirty="0" smtClean="0"/>
              <a:t>Export </a:t>
            </a:r>
            <a:r>
              <a:rPr lang="en-GB" sz="1000" dirty="0"/>
              <a:t>restrictions and export controls (including coordinated action with US)</a:t>
            </a:r>
          </a:p>
          <a:p>
            <a:pPr lvl="1"/>
            <a:r>
              <a:rPr lang="en-GB" sz="1000" dirty="0"/>
              <a:t>Critical Raw Materials Act</a:t>
            </a:r>
          </a:p>
          <a:p>
            <a:pPr lvl="1"/>
            <a:r>
              <a:rPr lang="en-GB" sz="1000" dirty="0"/>
              <a:t>EU investment screening </a:t>
            </a:r>
          </a:p>
          <a:p>
            <a:r>
              <a:rPr lang="en-GB" sz="1000" dirty="0"/>
              <a:t> </a:t>
            </a:r>
          </a:p>
          <a:p>
            <a:pPr lvl="0"/>
            <a:r>
              <a:rPr lang="en-GB" sz="1000" b="1" dirty="0"/>
              <a:t>Improving supply chains’ sustainability</a:t>
            </a:r>
            <a:endParaRPr lang="en-GB" sz="1000" dirty="0"/>
          </a:p>
          <a:p>
            <a:pPr lvl="1"/>
            <a:r>
              <a:rPr lang="en-GB" sz="1000" dirty="0"/>
              <a:t>Friend-shoring and sustainable value chains</a:t>
            </a:r>
          </a:p>
          <a:p>
            <a:pPr lvl="1"/>
            <a:r>
              <a:rPr lang="en-GB" sz="1000" dirty="0"/>
              <a:t>Global supply chain due diligence proposal</a:t>
            </a:r>
          </a:p>
          <a:p>
            <a:pPr lvl="1"/>
            <a:r>
              <a:rPr lang="en-GB" sz="1000" dirty="0" smtClean="0"/>
              <a:t>EU </a:t>
            </a:r>
            <a:r>
              <a:rPr lang="en-GB" sz="1000" dirty="0"/>
              <a:t>Guidance to Combat Forced </a:t>
            </a:r>
            <a:r>
              <a:rPr lang="en-GB" sz="1000" dirty="0" err="1"/>
              <a:t>Labor</a:t>
            </a:r>
            <a:r>
              <a:rPr lang="en-GB" sz="1000" dirty="0"/>
              <a:t> in Supply Chains</a:t>
            </a:r>
          </a:p>
          <a:p>
            <a:pPr lvl="1"/>
            <a:r>
              <a:rPr lang="en-GB" sz="1000" dirty="0"/>
              <a:t>Responsible forestry proposal (trade in forest-risk commodities) </a:t>
            </a:r>
          </a:p>
          <a:p>
            <a:pPr lvl="1"/>
            <a:r>
              <a:rPr lang="en-GB" sz="1000" dirty="0" smtClean="0"/>
              <a:t>WTO </a:t>
            </a:r>
            <a:r>
              <a:rPr lang="en-GB" sz="1000" dirty="0"/>
              <a:t>law-compatibility of these schemes</a:t>
            </a:r>
          </a:p>
          <a:p>
            <a:r>
              <a:rPr lang="en-GB" sz="1000" dirty="0"/>
              <a:t> </a:t>
            </a:r>
          </a:p>
          <a:p>
            <a:pPr lvl="0"/>
            <a:r>
              <a:rPr lang="en-GB" sz="1000" b="1" dirty="0"/>
              <a:t>Promotion of other social interests</a:t>
            </a:r>
            <a:endParaRPr lang="en-GB" sz="1000" dirty="0"/>
          </a:p>
          <a:p>
            <a:pPr lvl="1"/>
            <a:r>
              <a:rPr lang="en-GB" sz="1000" dirty="0" smtClean="0"/>
              <a:t>Non-paper </a:t>
            </a:r>
            <a:r>
              <a:rPr lang="en-GB" sz="1000" dirty="0"/>
              <a:t>of the Commission </a:t>
            </a:r>
            <a:r>
              <a:rPr lang="en-GB" sz="1000" dirty="0" smtClean="0"/>
              <a:t>services 2017 TSD </a:t>
            </a:r>
            <a:r>
              <a:rPr lang="en-GB" sz="1000" dirty="0" err="1" smtClean="0"/>
              <a:t>chatpers</a:t>
            </a:r>
            <a:endParaRPr lang="en-GB" sz="1000" dirty="0" smtClean="0"/>
          </a:p>
          <a:p>
            <a:pPr lvl="1"/>
            <a:r>
              <a:rPr lang="en-GB" sz="1000" dirty="0" smtClean="0"/>
              <a:t>Gender </a:t>
            </a:r>
            <a:r>
              <a:rPr lang="en-GB" sz="1000" dirty="0"/>
              <a:t>balance in corporate governance in FTAs</a:t>
            </a:r>
          </a:p>
          <a:p>
            <a:pPr lvl="1"/>
            <a:r>
              <a:rPr lang="en-GB" sz="1000" dirty="0"/>
              <a:t>Protection of indigenous peoples’ </a:t>
            </a:r>
            <a:r>
              <a:rPr lang="en-GB" sz="1000" dirty="0" smtClean="0"/>
              <a:t>rights</a:t>
            </a:r>
            <a:endParaRPr kumimoji="0" lang="en-GB" sz="13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408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itle 2"/>
          <p:cNvSpPr txBox="1">
            <a:spLocks noGrp="1"/>
          </p:cNvSpPr>
          <p:nvPr>
            <p:ph type="title"/>
          </p:nvPr>
        </p:nvSpPr>
        <p:spPr>
          <a:xfrm>
            <a:off x="216000" y="143999"/>
            <a:ext cx="6480002" cy="1656002"/>
          </a:xfrm>
          <a:prstGeom prst="rect">
            <a:avLst/>
          </a:prstGeom>
        </p:spPr>
        <p:txBody>
          <a:bodyPr/>
          <a:lstStyle/>
          <a:p>
            <a:r>
              <a:t>@una_europa</a:t>
            </a:r>
            <a:br/>
            <a:r>
              <a:t>#Una_Europa</a:t>
            </a:r>
          </a:p>
        </p:txBody>
      </p:sp>
      <p:sp>
        <p:nvSpPr>
          <p:cNvPr id="60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215999" y="2016000"/>
            <a:ext cx="2949180" cy="71823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GB" dirty="0" smtClean="0"/>
              <a:t>Thanks!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99621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Sustainable Development Goals launch in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4" y="470209"/>
            <a:ext cx="69342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765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1344706" y="637775"/>
            <a:ext cx="6892579" cy="3903488"/>
          </a:xfrm>
        </p:spPr>
        <p:txBody>
          <a:bodyPr>
            <a:noAutofit/>
          </a:bodyPr>
          <a:lstStyle/>
          <a:p>
            <a:r>
              <a:rPr lang="en-GB" sz="2200" dirty="0"/>
              <a:t>the EU is obliged to conduct a value-based trade policy, which includes ensuring a high level of protection of labour and environmental rights as well as the respect of fundamental freedoms and human rights, including gender equality; recalls that all EU trade agreements must include an ambitious and enforceable chapter on trade and sustainable development (TSD); stresses that trading commitments in EU agreements should never overrule human rights, women’s rights or environmental protection, and should take into account the local, social and economic environment;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67" y="848476"/>
            <a:ext cx="8369826" cy="3347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42" y="1520056"/>
            <a:ext cx="8800337" cy="196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78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215999" y="143999"/>
            <a:ext cx="4185016" cy="145434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72084">
              <a:defRPr sz="3724"/>
            </a:pPr>
            <a:r>
              <a:rPr lang="en-GB" dirty="0" smtClean="0"/>
              <a:t>Outline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215997" y="984353"/>
            <a:ext cx="3411820" cy="383964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it-IT" sz="2400" dirty="0" smtClean="0"/>
              <a:t>Other non-economic interests in FTAs Corporate governance and gender balance</a:t>
            </a:r>
          </a:p>
          <a:p>
            <a:pPr lvl="1"/>
            <a:r>
              <a:rPr lang="it-IT" sz="2400" dirty="0" smtClean="0"/>
              <a:t>Labour disputes (zoom-in)</a:t>
            </a:r>
          </a:p>
          <a:p>
            <a:pPr lvl="1"/>
            <a:r>
              <a:rPr lang="it-IT" sz="2400" dirty="0" smtClean="0"/>
              <a:t>Rights of indigenous people</a:t>
            </a:r>
          </a:p>
          <a:p>
            <a:pPr lvl="1"/>
            <a:r>
              <a:rPr lang="it-IT" sz="2400" dirty="0" smtClean="0"/>
              <a:t>Stock-taking</a:t>
            </a:r>
            <a:endParaRPr lang="en-GB" sz="2400" dirty="0"/>
          </a:p>
          <a:p>
            <a:pPr marL="180000" lvl="1" indent="0">
              <a:buNone/>
            </a:pPr>
            <a:endParaRPr lang="it-IT" sz="2400" dirty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4738839" y="215999"/>
            <a:ext cx="4189161" cy="4712401"/>
          </a:xfrm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xfrm>
            <a:off x="4738839" y="2735516"/>
            <a:ext cx="4189158" cy="2191985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4823008" y="438775"/>
            <a:ext cx="3659353" cy="3175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179999" marR="0" indent="-179999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59999" marR="0" indent="-179999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539999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719999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900000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9123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2552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5981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10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2293"/>
          <a:stretch/>
        </p:blipFill>
        <p:spPr>
          <a:xfrm>
            <a:off x="5110860" y="890932"/>
            <a:ext cx="3455670" cy="402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0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1" name="Title 1"/>
          <p:cNvSpPr txBox="1">
            <a:spLocks noGrp="1"/>
          </p:cNvSpPr>
          <p:nvPr>
            <p:ph type="title"/>
          </p:nvPr>
        </p:nvSpPr>
        <p:spPr>
          <a:xfrm>
            <a:off x="215998" y="143999"/>
            <a:ext cx="7225581" cy="576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 smtClean="0"/>
              <a:t>What’s going on?</a:t>
            </a:r>
            <a:endParaRPr dirty="0"/>
          </a:p>
        </p:txBody>
      </p:sp>
      <p:sp>
        <p:nvSpPr>
          <p:cNvPr id="483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525" y="395918"/>
            <a:ext cx="6824949" cy="4351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80" y="161810"/>
            <a:ext cx="7601639" cy="4819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99" y="720001"/>
            <a:ext cx="8556702" cy="390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414" y="796420"/>
            <a:ext cx="7751720" cy="3829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732" y="770077"/>
            <a:ext cx="6097836" cy="3855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272" y="313292"/>
            <a:ext cx="7155455" cy="4516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644" y="471682"/>
            <a:ext cx="7497116" cy="4291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737" y="944008"/>
            <a:ext cx="6874525" cy="32554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1"/>
          <p:cNvSpPr txBox="1">
            <a:spLocks noGrp="1"/>
          </p:cNvSpPr>
          <p:nvPr>
            <p:ph type="title"/>
          </p:nvPr>
        </p:nvSpPr>
        <p:spPr>
          <a:xfrm>
            <a:off x="156868" y="239815"/>
            <a:ext cx="7880194" cy="59774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4000" dirty="0" smtClean="0"/>
              <a:t>Intro: non-economic values</a:t>
            </a:r>
            <a:endParaRPr sz="4000" dirty="0"/>
          </a:p>
        </p:txBody>
      </p:sp>
      <p:sp>
        <p:nvSpPr>
          <p:cNvPr id="4" name="Text Placeholder 4"/>
          <p:cNvSpPr txBox="1">
            <a:spLocks noGrp="1"/>
          </p:cNvSpPr>
          <p:nvPr>
            <p:ph type="body" idx="1"/>
          </p:nvPr>
        </p:nvSpPr>
        <p:spPr>
          <a:xfrm>
            <a:off x="1137425" y="1077131"/>
            <a:ext cx="5123890" cy="257278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3200" dirty="0" smtClean="0"/>
              <a:t>Trade and non-trade interests</a:t>
            </a:r>
          </a:p>
          <a:p>
            <a:endParaRPr lang="it-IT" sz="3200" dirty="0"/>
          </a:p>
          <a:p>
            <a:r>
              <a:rPr lang="it-IT" sz="3200" dirty="0" smtClean="0"/>
              <a:t>Whose interests?</a:t>
            </a:r>
            <a:endParaRPr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486" y="1077131"/>
            <a:ext cx="3058514" cy="305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08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Footer Placeholder 3"/>
          <p:cNvSpPr txBox="1"/>
          <p:nvPr/>
        </p:nvSpPr>
        <p:spPr>
          <a:xfrm>
            <a:off x="215999" y="4824000"/>
            <a:ext cx="4356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888888"/>
                </a:solidFill>
              </a:defRPr>
            </a:lvl1pPr>
          </a:lstStyle>
          <a:p>
            <a:r>
              <a:t>UNA Europa presentation</a:t>
            </a:r>
          </a:p>
        </p:txBody>
      </p:sp>
      <p:sp>
        <p:nvSpPr>
          <p:cNvPr id="486" name="Title 7"/>
          <p:cNvSpPr txBox="1">
            <a:spLocks noGrp="1"/>
          </p:cNvSpPr>
          <p:nvPr>
            <p:ph type="title"/>
          </p:nvPr>
        </p:nvSpPr>
        <p:spPr>
          <a:xfrm>
            <a:off x="123180" y="242120"/>
            <a:ext cx="8064001" cy="59396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72084">
              <a:defRPr sz="3724"/>
            </a:pPr>
            <a:r>
              <a:rPr lang="en-GB" dirty="0" smtClean="0"/>
              <a:t>Why integrate trade and non-trade issues?</a:t>
            </a:r>
            <a:endParaRPr dirty="0"/>
          </a:p>
        </p:txBody>
      </p:sp>
      <p:sp>
        <p:nvSpPr>
          <p:cNvPr id="487" name="Content Placeholder 8"/>
          <p:cNvSpPr txBox="1">
            <a:spLocks noGrp="1"/>
          </p:cNvSpPr>
          <p:nvPr>
            <p:ph type="body" sz="half" idx="1"/>
          </p:nvPr>
        </p:nvSpPr>
        <p:spPr>
          <a:xfrm>
            <a:off x="215997" y="1367882"/>
            <a:ext cx="3411820" cy="345611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200" dirty="0"/>
              <a:t>Classic idea:</a:t>
            </a:r>
          </a:p>
          <a:p>
            <a:pPr marL="457200" indent="-457200">
              <a:buFontTx/>
              <a:buChar char="-"/>
            </a:pPr>
            <a:r>
              <a:rPr lang="en-GB" sz="3200" dirty="0"/>
              <a:t>Manage effects of </a:t>
            </a:r>
            <a:r>
              <a:rPr lang="en-GB" sz="3200" dirty="0" smtClean="0"/>
              <a:t>trade (no detrimental impact)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Alternative idea: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Use trade to shape conduct in non-trade </a:t>
            </a:r>
            <a:r>
              <a:rPr lang="en-GB" sz="3200" dirty="0" smtClean="0"/>
              <a:t>matters (beneficial impact)</a:t>
            </a:r>
            <a:endParaRPr lang="en-GB" sz="3200" dirty="0"/>
          </a:p>
          <a:p>
            <a:pPr marL="180000" lvl="1" indent="0">
              <a:buNone/>
            </a:pPr>
            <a:endParaRPr lang="en-GB" sz="1800" dirty="0" smtClean="0"/>
          </a:p>
        </p:txBody>
      </p:sp>
      <p:sp>
        <p:nvSpPr>
          <p:cNvPr id="488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8801000" y="4824000"/>
            <a:ext cx="127001" cy="12700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489" name="Picture Placeholder 10" descr="Picture Placeholder 10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3798799" y="984352"/>
            <a:ext cx="5129201" cy="3944047"/>
          </a:xfrm>
          <a:prstGeom prst="rect">
            <a:avLst/>
          </a:prstGeom>
        </p:spPr>
      </p:pic>
      <p:sp>
        <p:nvSpPr>
          <p:cNvPr id="490" name="Text Placeholder 9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 Placeholder 11"/>
          <p:cNvSpPr>
            <a:spLocks noGrp="1"/>
          </p:cNvSpPr>
          <p:nvPr>
            <p:ph type="body" idx="23"/>
          </p:nvPr>
        </p:nvSpPr>
        <p:spPr>
          <a:xfrm>
            <a:off x="3798798" y="2761861"/>
            <a:ext cx="5129199" cy="216564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4823008" y="438775"/>
            <a:ext cx="3659353" cy="3175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179999" marR="0" indent="-179999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359999" marR="0" indent="-179999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539999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719999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900000" marR="0" indent="-1800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9123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2552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5981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1026" marR="0" indent="-197826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5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239" y="1234067"/>
            <a:ext cx="4163122" cy="31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68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A Presentation">
  <a:themeElements>
    <a:clrScheme name="UNA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246"/>
      </a:accent1>
      <a:accent2>
        <a:srgbClr val="A96900"/>
      </a:accent2>
      <a:accent3>
        <a:srgbClr val="E7A088"/>
      </a:accent3>
      <a:accent4>
        <a:srgbClr val="005A46"/>
      </a:accent4>
      <a:accent5>
        <a:srgbClr val="3B38EB"/>
      </a:accent5>
      <a:accent6>
        <a:srgbClr val="EDCCF7"/>
      </a:accent6>
      <a:hlink>
        <a:srgbClr val="0000FF"/>
      </a:hlink>
      <a:folHlink>
        <a:srgbClr val="FF00FF"/>
      </a:folHlink>
    </a:clrScheme>
    <a:fontScheme name="UNA Presenta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UNA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UNA Presentation">
  <a:themeElements>
    <a:clrScheme name="UNA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246"/>
      </a:accent1>
      <a:accent2>
        <a:srgbClr val="A96900"/>
      </a:accent2>
      <a:accent3>
        <a:srgbClr val="E7A088"/>
      </a:accent3>
      <a:accent4>
        <a:srgbClr val="005A46"/>
      </a:accent4>
      <a:accent5>
        <a:srgbClr val="3B38EB"/>
      </a:accent5>
      <a:accent6>
        <a:srgbClr val="EDCCF7"/>
      </a:accent6>
      <a:hlink>
        <a:srgbClr val="0000FF"/>
      </a:hlink>
      <a:folHlink>
        <a:srgbClr val="FF00FF"/>
      </a:folHlink>
    </a:clrScheme>
    <a:fontScheme name="UNA Presenta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UNA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FC5975C00AB64CB8516CFC6D622C29" ma:contentTypeVersion="2" ma:contentTypeDescription="Create a new document." ma:contentTypeScope="" ma:versionID="721e399079420805897b8dee36347e3d">
  <xsd:schema xmlns:xsd="http://www.w3.org/2001/XMLSchema" xmlns:xs="http://www.w3.org/2001/XMLSchema" xmlns:p="http://schemas.microsoft.com/office/2006/metadata/properties" xmlns:ns2="de2fc57d-810a-4d6b-8fbc-5bc34dc3cfc4" targetNamespace="http://schemas.microsoft.com/office/2006/metadata/properties" ma:root="true" ma:fieldsID="f74a454ca65bfafb5f3e8b7485d9c68d" ns2:_="">
    <xsd:import namespace="de2fc57d-810a-4d6b-8fbc-5bc34dc3c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2fc57d-810a-4d6b-8fbc-5bc34dc3cf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6DF73F-38B8-4AA5-9F8C-C8E5D635639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b72a3f9-3b77-4dda-a3d8-83545ed4d993"/>
    <ds:schemaRef ds:uri="http://purl.org/dc/terms/"/>
    <ds:schemaRef ds:uri="http://schemas.openxmlformats.org/package/2006/metadata/core-properties"/>
    <ds:schemaRef ds:uri="e4a6a635-6c44-48ed-bf10-d3856b5d0ee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5F7C66A-D0E1-41E1-B007-915251F121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AB553A-55C7-46DC-A6D2-2EA5719FC187}"/>
</file>

<file path=docProps/app.xml><?xml version="1.0" encoding="utf-8"?>
<Properties xmlns="http://schemas.openxmlformats.org/officeDocument/2006/extended-properties" xmlns:vt="http://schemas.openxmlformats.org/officeDocument/2006/docPropsVTypes">
  <TotalTime>2878</TotalTime>
  <Words>955</Words>
  <Application>Microsoft Office PowerPoint</Application>
  <PresentationFormat>On-screen Show (16:9)</PresentationFormat>
  <Paragraphs>192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Georgia</vt:lpstr>
      <vt:lpstr>UNA Presentation</vt:lpstr>
      <vt:lpstr>PowerPoint Presentation</vt:lpstr>
      <vt:lpstr>The External Economic Action of the European Union and the Sustainable Development Goals</vt:lpstr>
      <vt:lpstr>Outline of the module</vt:lpstr>
      <vt:lpstr>PowerPoint Presentation</vt:lpstr>
      <vt:lpstr>PowerPoint Presentation</vt:lpstr>
      <vt:lpstr>Outline</vt:lpstr>
      <vt:lpstr>What’s going on?</vt:lpstr>
      <vt:lpstr>Intro: non-economic values</vt:lpstr>
      <vt:lpstr>Why integrate trade and non-trade issues?</vt:lpstr>
      <vt:lpstr>Integration at work</vt:lpstr>
      <vt:lpstr>2017 EESC white paper</vt:lpstr>
      <vt:lpstr>2022 Power of trade partnerships</vt:lpstr>
      <vt:lpstr>Fullest list to date – NZ/EU</vt:lpstr>
      <vt:lpstr>Impact assessment EU-India</vt:lpstr>
      <vt:lpstr>Why does the EU even conclude FTAs?</vt:lpstr>
      <vt:lpstr>Impact assessment: EU-Indonesia</vt:lpstr>
      <vt:lpstr>EU-Korea dispute on labour rights</vt:lpstr>
      <vt:lpstr>- digression: US-Guatemala dispute</vt:lpstr>
      <vt:lpstr>EU-Korea dispute on labour rights</vt:lpstr>
      <vt:lpstr>USMCA rapid reaction labour dispute scheme</vt:lpstr>
      <vt:lpstr>Japan-EU FTA chapter on corporate governance</vt:lpstr>
      <vt:lpstr>Indigenous people?</vt:lpstr>
      <vt:lpstr>Indigenous people?</vt:lpstr>
      <vt:lpstr>Gender provisions in FTAs</vt:lpstr>
      <vt:lpstr>Gender and trade?</vt:lpstr>
      <vt:lpstr>Trade-related and non trade-related duties</vt:lpstr>
      <vt:lpstr>Perhaps...</vt:lpstr>
      <vt:lpstr>Easier to operate unilaterally?</vt:lpstr>
      <vt:lpstr>Other instruments...</vt:lpstr>
      <vt:lpstr>@una_europa #Una_Europa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Deirdre Kilbride</dc:creator>
  <cp:lastModifiedBy>Filippo Fontanelli</cp:lastModifiedBy>
  <cp:revision>145</cp:revision>
  <dcterms:modified xsi:type="dcterms:W3CDTF">2023-05-23T12:54:52Z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0x010100C9FC5975C00AB64CB8516CFC6D622C29</vt:lpwstr>
  </property>
  <property fmtid="{D5CDD505-2E9C-101B-9397-08002B2CF9AE}" pid="3" name="MediaServiceImageTags">
    <vt:lpwstr/>
  </property>
</Properties>
</file>